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6" r:id="rId7"/>
    <p:sldId id="267" r:id="rId8"/>
    <p:sldId id="268" r:id="rId9"/>
    <p:sldId id="261" r:id="rId10"/>
    <p:sldId id="262" r:id="rId11"/>
    <p:sldId id="265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28.04.2026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5E184C-969C-641B-780C-D605E30549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975959E-0A2C-9E0C-AE5C-3886696F77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04434C-81BA-E74C-3966-D1470CDF625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E41F6481-0D56-8420-6E6B-4CB01D8D03B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A1884BF-8ADD-70E8-8C62-A23673023D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F4B870-FA3C-F622-485E-6D7C560D72F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8CFD36-3A8C-5533-91D2-2C91CBB31B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341956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EFB78-6DAF-1FD4-CA25-B41028D21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5F62249-BD82-B772-8554-2660DD92F54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AF6FDD-BE32-587D-E9CC-E30BC90A892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BB9BB488-62A7-3664-C7E7-CE46CA0BE70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7EC88B4-C86E-F473-8168-112863AE88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F0B20D-E12D-44C4-417A-2F81DCEFB28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EC47B0-92F9-43C6-3B7F-FB7E967D7D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3288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FBC2E-8696-2111-FBD4-C8DB55D25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EB3081-5419-81A2-7AFA-4F0D8FBA820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C30231-5F9A-A567-BB4C-00A3F8894DB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6DC5D8BD-9BD0-8174-0784-2EAF0B9BB3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C672BE6-6DE1-B7B5-564B-58BEFFF461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0821BB-51E8-51B2-71EC-3C36AC5B8FD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8B935E-DB0E-C3AD-FBE4-8111E4E1B2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662746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svg"/><Relationship Id="rId12" Type="http://schemas.openxmlformats.org/officeDocument/2006/relationships/image" Target="../media/image1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sv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.jpeg"/><Relationship Id="rId7" Type="http://schemas.openxmlformats.org/officeDocument/2006/relationships/image" Target="../media/image19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10" Type="http://schemas.openxmlformats.org/officeDocument/2006/relationships/image" Target="../media/image22.jpeg"/><Relationship Id="rId4" Type="http://schemas.openxmlformats.org/officeDocument/2006/relationships/image" Target="../media/image16.png"/><Relationship Id="rId9" Type="http://schemas.openxmlformats.org/officeDocument/2006/relationships/image" Target="../media/image21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6.jpeg"/><Relationship Id="rId7" Type="http://schemas.openxmlformats.org/officeDocument/2006/relationships/image" Target="../media/image32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Relationship Id="rId9" Type="http://schemas.openxmlformats.org/officeDocument/2006/relationships/image" Target="../media/image3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0F19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6510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SemEval-2026 Task 1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2794000"/>
            <a:ext cx="1016000" cy="76200"/>
          </a:xfrm>
          <a:prstGeom prst="roundRect">
            <a:avLst>
              <a:gd name="adj" fmla="val 0"/>
            </a:avLst>
          </a:prstGeom>
          <a:solidFill>
            <a:srgbClr val="40E0D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3175000"/>
            <a:ext cx="10160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5600" b="1" i="0" u="none" strike="noStrike">
                <a:solidFill>
                  <a:srgbClr val="40E0D0"/>
                </a:solidFill>
                <a:latin typeface="Noto Sans SC"/>
                <a:ea typeface="Noto Sans SC"/>
                <a:cs typeface="Noto Sans SC"/>
                <a:sym typeface="Noto Sans SC"/>
              </a:rPr>
              <a:t>中文幽默生成任务结题报告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4826000"/>
            <a:ext cx="3175000" cy="1397000"/>
          </a:xfrm>
          <a:prstGeom prst="roundRect">
            <a:avLst>
              <a:gd name="adj" fmla="val 7272"/>
            </a:avLst>
          </a:prstGeom>
          <a:solidFill>
            <a:srgbClr val="1E293B">
              <a:alpha val="90000"/>
            </a:srgbClr>
          </a:solidFill>
          <a:ln w="12700" cap="flat" cmpd="sng">
            <a:solidFill>
              <a:srgbClr val="40E0D0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70000" y="5143500"/>
            <a:ext cx="508000" cy="508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968500" y="5016500"/>
            <a:ext cx="203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0" i="0" u="none" strike="noStrike" dirty="0" err="1">
                <a:solidFill>
                  <a:srgbClr val="94A3B8"/>
                </a:solidFill>
                <a:latin typeface="Noto Sans SC"/>
                <a:ea typeface="Noto Sans SC"/>
                <a:cs typeface="Noto Sans SC"/>
                <a:sym typeface="Noto Sans SC"/>
              </a:rPr>
              <a:t>报告人</a:t>
            </a:r>
            <a:r>
              <a:rPr lang="en-US" sz="1600" b="0" i="0" u="none" strike="noStrike" dirty="0">
                <a:solidFill>
                  <a:srgbClr val="94A3B8"/>
                </a:solidFill>
                <a:latin typeface="Noto Sans SC"/>
                <a:ea typeface="Noto Sans SC"/>
                <a:cs typeface="Noto Sans SC"/>
                <a:sym typeface="Noto Sans SC"/>
              </a:rPr>
              <a:t> PRESENTER</a:t>
            </a:r>
            <a:endParaRPr lang="en-US" sz="1100" dirty="0"/>
          </a:p>
          <a:p>
            <a:pPr indent="0" algn="l">
              <a:lnSpc>
                <a:spcPct val="100000"/>
              </a:lnSpc>
            </a:pPr>
            <a:r>
              <a:rPr lang="zh-CN" altLang="en-US" sz="2200" b="1" dirty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张宇顺</a:t>
            </a:r>
            <a:endParaRPr lang="en-US" sz="2200" b="1" i="0" u="none" strike="noStrike" dirty="0">
              <a:solidFill>
                <a:srgbClr val="FFFFFF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5461000" y="5016500"/>
            <a:ext cx="203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endParaRPr lang="en-US" sz="2200" b="1" i="0" u="none" strike="noStrike" dirty="0">
              <a:solidFill>
                <a:srgbClr val="FFFFFF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8001000" y="4826000"/>
            <a:ext cx="3175000" cy="1397000"/>
          </a:xfrm>
          <a:prstGeom prst="roundRect">
            <a:avLst>
              <a:gd name="adj" fmla="val 7272"/>
            </a:avLst>
          </a:prstGeom>
          <a:solidFill>
            <a:srgbClr val="1E293B">
              <a:alpha val="90000"/>
            </a:srgbClr>
          </a:solidFill>
          <a:ln w="12700" cap="flat" cmpd="sng">
            <a:solidFill>
              <a:srgbClr val="40E0D0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55000" y="5143500"/>
            <a:ext cx="508000" cy="508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953500" y="5016500"/>
            <a:ext cx="203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zh-CN" altLang="en-US" sz="1600" b="0" i="0" u="none" strike="noStrike" dirty="0">
                <a:solidFill>
                  <a:srgbClr val="94A3B8"/>
                </a:solidFill>
                <a:latin typeface="Noto Sans SC"/>
                <a:ea typeface="Noto Sans SC"/>
                <a:cs typeface="Noto Sans SC"/>
                <a:sym typeface="Noto Sans SC"/>
              </a:rPr>
              <a:t>时间：</a:t>
            </a:r>
            <a:endParaRPr lang="en-US" sz="1100" dirty="0"/>
          </a:p>
          <a:p>
            <a:pPr indent="0" algn="l">
              <a:lnSpc>
                <a:spcPct val="100000"/>
              </a:lnSpc>
            </a:pPr>
            <a:r>
              <a:rPr lang="en-US" sz="2000" b="1" i="0" u="none" strike="noStrike" dirty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2026.04.28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0" y="1524000"/>
            <a:ext cx="12192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9600" b="1" i="0" u="none" strike="noStrike">
                <a:solidFill>
                  <a:srgbClr val="40E0D0"/>
                </a:solidFill>
                <a:latin typeface="Noto Sans SC"/>
                <a:ea typeface="Noto Sans SC"/>
                <a:cs typeface="Noto Sans SC"/>
                <a:sym typeface="Noto Sans SC"/>
              </a:rPr>
              <a:t>Q &amp; A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0" y="3556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感谢聆听！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0" y="4953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600" b="0" i="0" u="none" strike="noStrike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敬请各位老师批评指正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0" y="5969000"/>
            <a:ext cx="1219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 spc="400">
                <a:solidFill>
                  <a:srgbClr val="FFFFFF">
                    <a:alpha val="5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THANK YOU FOR LISTENING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项目核心任务与目标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334000" cy="1778000"/>
          </a:xfrm>
          <a:prstGeom prst="roundRect">
            <a:avLst>
              <a:gd name="adj" fmla="val 8571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841500"/>
            <a:ext cx="457200" cy="4572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1803400"/>
            <a:ext cx="4191000" cy="146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子任务A：词汇包含任务 (Lexical Constraint Task)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300" b="1" i="0" u="none" strike="noStrike">
                <a:solidFill>
                  <a:srgbClr val="5A5A5A"/>
                </a:solidFill>
                <a:latin typeface="Noto Sans SC"/>
                <a:ea typeface="Noto Sans SC"/>
                <a:cs typeface="Noto Sans SC"/>
                <a:sym typeface="Noto Sans SC"/>
              </a:rPr>
              <a:t>任务定义：</a:t>
            </a:r>
            <a:r>
              <a:rPr lang="en-US" sz="1300" b="0" i="0" u="none" strike="noStrike">
                <a:solidFill>
                  <a:srgbClr val="5A5A5A"/>
                </a:solidFill>
                <a:latin typeface="Noto Sans SC"/>
                <a:ea typeface="Noto Sans SC"/>
                <a:cs typeface="Noto Sans SC"/>
                <a:sym typeface="Noto Sans SC"/>
              </a:rPr>
              <a:t>给定两个随机词汇，生成一条必须同时包含这两个词且具备幽默感的短文本。</a:t>
            </a:r>
          </a:p>
          <a:p>
            <a:pPr indent="0" algn="l">
              <a:lnSpc>
                <a:spcPct val="116666"/>
              </a:lnSpc>
            </a:pPr>
            <a:r>
              <a:rPr lang="en-US" sz="1300" b="1" i="0" u="none" strike="noStrike">
                <a:solidFill>
                  <a:srgbClr val="5A5A5A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核心挑战：</a:t>
            </a:r>
            <a:r>
              <a:rPr lang="en-US" sz="1300" b="0" i="0" u="none" strike="noStrike">
                <a:solidFill>
                  <a:srgbClr val="5A5A5A"/>
                </a:solidFill>
                <a:latin typeface="Noto Sans SC"/>
                <a:ea typeface="Noto Sans SC"/>
                <a:cs typeface="Noto Sans SC"/>
                <a:sym typeface="Noto Sans SC"/>
              </a:rPr>
              <a:t>考验模型的语义关联、逻辑跳跃和创意整合能力。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762000" y="3683000"/>
            <a:ext cx="5334000" cy="1778000"/>
          </a:xfrm>
          <a:prstGeom prst="roundRect">
            <a:avLst>
              <a:gd name="adj" fmla="val 8571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3873500"/>
            <a:ext cx="457200" cy="4572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651000" y="3835400"/>
            <a:ext cx="4191000" cy="146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子任务B：新闻标题任务 (News Headline Task)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300" b="1" i="0" u="none" strike="noStrike">
                <a:solidFill>
                  <a:srgbClr val="5A5A5A"/>
                </a:solidFill>
                <a:latin typeface="Noto Sans SC"/>
                <a:ea typeface="Noto Sans SC"/>
                <a:cs typeface="Noto Sans SC"/>
                <a:sym typeface="Noto Sans SC"/>
              </a:rPr>
              <a:t>任务定义：</a:t>
            </a:r>
            <a:r>
              <a:rPr lang="en-US" sz="1300" b="0" i="0" u="none" strike="noStrike">
                <a:solidFill>
                  <a:srgbClr val="5A5A5A"/>
                </a:solidFill>
                <a:latin typeface="Noto Sans SC"/>
                <a:ea typeface="Noto Sans SC"/>
                <a:cs typeface="Noto Sans SC"/>
                <a:sym typeface="Noto Sans SC"/>
              </a:rPr>
              <a:t>给定一条新闻标题，生成一条贴合主题、具有“吐槽”幽默风格的短评论。</a:t>
            </a:r>
          </a:p>
          <a:p>
            <a:pPr indent="0" algn="l">
              <a:lnSpc>
                <a:spcPct val="116666"/>
              </a:lnSpc>
            </a:pPr>
            <a:r>
              <a:rPr lang="en-US" sz="1300" b="1" i="0" u="none" strike="noStrike">
                <a:solidFill>
                  <a:srgbClr val="5A5A5A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核心挑战：</a:t>
            </a:r>
            <a:r>
              <a:rPr lang="en-US" sz="1300" b="0" i="0" u="none" strike="noStrike">
                <a:solidFill>
                  <a:srgbClr val="5A5A5A"/>
                </a:solidFill>
                <a:latin typeface="Noto Sans SC"/>
                <a:ea typeface="Noto Sans SC"/>
                <a:cs typeface="Noto Sans SC"/>
                <a:sym typeface="Noto Sans SC"/>
              </a:rPr>
              <a:t>考验模型的实时信息理解、情境感知和风格化语言生成能力。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762000" y="5588000"/>
            <a:ext cx="5334000" cy="1143000"/>
          </a:xfrm>
          <a:prstGeom prst="roundRect">
            <a:avLst>
              <a:gd name="adj" fmla="val 13333"/>
            </a:avLst>
          </a:prstGeom>
          <a:solidFill>
            <a:srgbClr val="40E0D0">
              <a:alpha val="1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5816600"/>
            <a:ext cx="508000" cy="508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778000" y="5740400"/>
            <a:ext cx="4064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1E9687"/>
                </a:solidFill>
                <a:latin typeface="Noto Sans SC"/>
                <a:ea typeface="Noto Sans SC"/>
                <a:cs typeface="Noto Sans SC"/>
                <a:sym typeface="Noto Sans SC"/>
              </a:rPr>
              <a:t>项目总目标：</a:t>
            </a:r>
            <a:r>
              <a:rPr lang="en-US" sz="1300" b="0" i="0" u="none" strike="noStrike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设计并实现一套“从零样本基线到先进大模型”的递进式技术方案，建立科学的自动化评估体系，系统性验证不同方案效果差异。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477000" y="1651000"/>
            <a:ext cx="4953000" cy="3302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/>
          <a:srcRect t="11322" b="11322"/>
          <a:stretch>
            <a:fillRect/>
          </a:stretch>
        </p:blipFill>
        <p:spPr>
          <a:xfrm>
            <a:off x="6667500" y="1841500"/>
            <a:ext cx="4572000" cy="2794000"/>
          </a:xfrm>
          <a:prstGeom prst="roundRect">
            <a:avLst>
              <a:gd name="adj" fmla="val 3636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5" name="AutoShape 15"/>
          <p:cNvSpPr/>
          <p:nvPr/>
        </p:nvSpPr>
        <p:spPr>
          <a:xfrm>
            <a:off x="6477000" y="5207000"/>
            <a:ext cx="4953000" cy="1397000"/>
          </a:xfrm>
          <a:prstGeom prst="roundRect">
            <a:avLst>
              <a:gd name="adj" fmla="val 10909"/>
            </a:avLst>
          </a:prstGeom>
          <a:solidFill>
            <a:srgbClr val="2F2F2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731000" y="54610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7366000" y="5397500"/>
            <a:ext cx="381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endParaRPr lang="en-US" sz="1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项目背景与研究意义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3302000" cy="2667000"/>
          </a:xfrm>
          <a:prstGeom prst="roundRect">
            <a:avLst>
              <a:gd name="adj" fmla="val 5714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524000"/>
            <a:ext cx="3302000" cy="76200"/>
          </a:xfrm>
          <a:prstGeom prst="roundRect">
            <a:avLst>
              <a:gd name="adj" fmla="val 0"/>
            </a:avLst>
          </a:prstGeom>
          <a:solidFill>
            <a:srgbClr val="40E0D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5200" y="18542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97000" y="18288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行业背景：创意浪潮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65200" y="2413000"/>
            <a:ext cx="28956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200" b="1" i="0" u="none" strike="noStrike" dirty="0">
                <a:solidFill>
                  <a:srgbClr val="40E0D0"/>
                </a:solidFill>
                <a:latin typeface="Noto Sans SC"/>
                <a:ea typeface="Noto Sans SC"/>
                <a:cs typeface="Noto Sans SC"/>
                <a:sym typeface="Noto Sans SC"/>
              </a:rPr>
              <a:t>● </a:t>
            </a:r>
            <a:r>
              <a:rPr lang="en-US" sz="1200" b="1" i="0" u="none" strike="noStrike" dirty="0" err="1">
                <a:solidFill>
                  <a:srgbClr val="40E0D0"/>
                </a:solidFill>
                <a:latin typeface="Noto Sans SC"/>
                <a:ea typeface="Noto Sans SC"/>
                <a:cs typeface="Noto Sans SC"/>
                <a:sym typeface="Noto Sans SC"/>
              </a:rPr>
              <a:t>技术前沿：</a:t>
            </a:r>
            <a:r>
              <a:rPr lang="en-US" sz="1200" b="0" i="0" u="none" strike="noStrike" dirty="0" err="1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以LLM为代表的生成式AI在复杂创意内容生成上取得突破性进展</a:t>
            </a:r>
            <a:r>
              <a:rPr lang="en-US" sz="1200" b="0" i="0" u="none" strike="noStrike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100" dirty="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200" b="1" i="0" u="none" strike="noStrike" dirty="0">
                <a:solidFill>
                  <a:srgbClr val="40E0D0"/>
                </a:solidFill>
                <a:latin typeface="Noto Sans SC"/>
                <a:ea typeface="Noto Sans SC"/>
                <a:cs typeface="Noto Sans SC"/>
                <a:sym typeface="Noto Sans SC"/>
              </a:rPr>
              <a:t>● 领域热点：</a:t>
            </a:r>
            <a:r>
              <a:rPr lang="en-US" sz="1200" b="0" i="0" u="none" strike="noStrike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幽默生成被视为NLP领域的“</a:t>
            </a:r>
            <a:r>
              <a:rPr lang="en-US" sz="1200" b="0" i="0" u="none" strike="noStrike" dirty="0" err="1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皇冠明珠</a:t>
            </a:r>
            <a:r>
              <a:rPr lang="en-US" sz="1200" b="0" i="0" u="none" strike="noStrike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”，</a:t>
            </a:r>
            <a:r>
              <a:rPr lang="en-US" sz="1200" b="0" i="0" u="none" strike="noStrike" dirty="0" err="1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是衡量模型高级语义理解与逻辑推理能力的试金石</a:t>
            </a:r>
            <a:r>
              <a:rPr lang="en-US" sz="1200" b="0" i="0" u="none" strike="noStrike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4445000" y="1524000"/>
            <a:ext cx="3302000" cy="2667000"/>
          </a:xfrm>
          <a:prstGeom prst="roundRect">
            <a:avLst>
              <a:gd name="adj" fmla="val 5714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4445000" y="1524000"/>
            <a:ext cx="3302000" cy="76200"/>
          </a:xfrm>
          <a:prstGeom prst="roundRect">
            <a:avLst>
              <a:gd name="adj" fmla="val 0"/>
            </a:avLst>
          </a:prstGeom>
          <a:solidFill>
            <a:srgbClr val="40E0D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48200" y="18542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080000" y="18288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研究价值：构建基准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48200" y="2413000"/>
            <a:ext cx="28956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200" b="1" i="0" u="none" strike="noStrike">
                <a:solidFill>
                  <a:srgbClr val="40E0D0"/>
                </a:solidFill>
                <a:latin typeface="Noto Sans SC"/>
                <a:ea typeface="Noto Sans SC"/>
                <a:cs typeface="Noto Sans SC"/>
                <a:sym typeface="Noto Sans SC"/>
              </a:rPr>
              <a:t>● 能力对比：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横向对比规则法、N-gram统计模型与前沿LLM的任务表现，量化分析不同范式间的能力鸿沟。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200" b="1" i="0" u="none" strike="noStrike">
                <a:solidFill>
                  <a:srgbClr val="40E0D0"/>
                </a:solidFill>
                <a:latin typeface="Noto Sans SC"/>
                <a:ea typeface="Noto Sans SC"/>
                <a:cs typeface="Noto Sans SC"/>
                <a:sym typeface="Noto Sans SC"/>
              </a:rPr>
              <a:t>● 方案贡献：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提供一套完整、可复现的基线方案与评估体系，为领域后续研究提供可靠的性能参照标准。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8128000" y="1524000"/>
            <a:ext cx="3302000" cy="2667000"/>
          </a:xfrm>
          <a:prstGeom prst="roundRect">
            <a:avLst>
              <a:gd name="adj" fmla="val 5714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8128000" y="1524000"/>
            <a:ext cx="3302000" cy="76200"/>
          </a:xfrm>
          <a:prstGeom prst="roundRect">
            <a:avLst>
              <a:gd name="adj" fmla="val 0"/>
            </a:avLst>
          </a:prstGeom>
          <a:solidFill>
            <a:srgbClr val="40E0D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31200" y="18542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763000" y="18288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问题痛点：传统瓶颈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331200" y="2413000"/>
            <a:ext cx="28956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200" b="1" i="0" u="none" strike="noStrike">
                <a:solidFill>
                  <a:srgbClr val="40E0D0"/>
                </a:solidFill>
                <a:latin typeface="Noto Sans SC"/>
                <a:ea typeface="Noto Sans SC"/>
                <a:cs typeface="Noto Sans SC"/>
                <a:sym typeface="Noto Sans SC"/>
              </a:rPr>
              <a:t>● 规则模板法：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生成内容僵化、模式化严重，难以捕捉真实的幽默感与创意性。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200" b="1" i="0" u="none" strike="noStrike">
                <a:solidFill>
                  <a:srgbClr val="40E0D0"/>
                </a:solidFill>
                <a:latin typeface="Noto Sans SC"/>
                <a:ea typeface="Noto Sans SC"/>
                <a:cs typeface="Noto Sans SC"/>
                <a:sym typeface="Noto Sans SC"/>
              </a:rPr>
              <a:t>● 统计模型法：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虽文本流畅度较高，但缺乏深层逻辑与创意火花，易产生“一本正经的废话”。</a:t>
            </a:r>
          </a:p>
        </p:txBody>
      </p:sp>
      <p:sp>
        <p:nvSpPr>
          <p:cNvPr id="19" name="AutoShape 19"/>
          <p:cNvSpPr/>
          <p:nvPr/>
        </p:nvSpPr>
        <p:spPr>
          <a:xfrm>
            <a:off x="762000" y="4445000"/>
            <a:ext cx="10668000" cy="2032000"/>
          </a:xfrm>
          <a:prstGeom prst="roundRect">
            <a:avLst>
              <a:gd name="adj" fmla="val 7500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0"/>
          <a:srcRect l="7692" r="7692"/>
          <a:stretch>
            <a:fillRect/>
          </a:stretch>
        </p:blipFill>
        <p:spPr>
          <a:xfrm>
            <a:off x="952500" y="4635500"/>
            <a:ext cx="2794000" cy="1651000"/>
          </a:xfrm>
          <a:prstGeom prst="roundRect">
            <a:avLst>
              <a:gd name="adj" fmla="val 6153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1" name="AutoShape 21"/>
          <p:cNvSpPr/>
          <p:nvPr/>
        </p:nvSpPr>
        <p:spPr>
          <a:xfrm>
            <a:off x="4000500" y="4699000"/>
            <a:ext cx="711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 dirty="0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NLP </a:t>
            </a:r>
            <a:r>
              <a:rPr lang="en-US" sz="1600" b="1" i="0" u="none" strike="noStrike" dirty="0" err="1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技术发展历程与挑战回顾</a:t>
            </a:r>
            <a:endParaRPr lang="en-US" sz="1100" dirty="0"/>
          </a:p>
          <a:p>
            <a:pPr indent="0" algn="l">
              <a:lnSpc>
                <a:spcPct val="125000"/>
              </a:lnSpc>
              <a:spcBef>
                <a:spcPts val="1000"/>
              </a:spcBef>
            </a:pPr>
            <a:r>
              <a:rPr lang="en-US" sz="1300" b="0" i="0" u="none" strike="noStrike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从早期基于规则的模板匹配，到统计机器学习驱动的N-gram与SVM模型，再到如今以Transformer架构为基础的大语言模型，NLP领域的每一次范式转移都极大提升了语言处理能力。然而，在需要高维语义理解与创意推理的幽默生成任务上，技术演进仍面临着从“流畅”到“有趣”的巨大跨越挑战。本研究旨在通过对比分析，厘清这一跨越中的关键阻碍与解决路径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递进式技术方案总览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02000" cy="2921000"/>
          </a:xfrm>
          <a:prstGeom prst="roundRect">
            <a:avLst>
              <a:gd name="adj" fmla="val 5217"/>
            </a:avLst>
          </a:prstGeom>
          <a:solidFill>
            <a:srgbClr val="FFFFFF">
              <a:alpha val="95000"/>
            </a:srgbClr>
          </a:solidFill>
          <a:ln w="25400" cap="flat" cmpd="sng">
            <a:solidFill>
              <a:srgbClr val="40E0D0">
                <a:alpha val="6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841500"/>
            <a:ext cx="292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40E0D0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r>
              <a:rPr lang="en-US" sz="1800" b="1" i="0" u="none" strike="noStrike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规则模板基线 (Baseline 1.0)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952500" y="2667000"/>
            <a:ext cx="2921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💡 方法：</a:t>
            </a: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基于人工构建的幽默模板库进行零样本生成。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200"/>
              </a:spcBef>
            </a:pPr>
            <a:r>
              <a:rPr lang="en-US" sz="1300" b="1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🎯 定位：</a:t>
            </a: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最基础的对照实验，验证纯粹基于规则的方法天花板。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4445000" y="1651000"/>
            <a:ext cx="3302000" cy="2921000"/>
          </a:xfrm>
          <a:prstGeom prst="roundRect">
            <a:avLst>
              <a:gd name="adj" fmla="val 5217"/>
            </a:avLst>
          </a:prstGeom>
          <a:solidFill>
            <a:srgbClr val="FFFFFF">
              <a:alpha val="95000"/>
            </a:srgbClr>
          </a:solidFill>
          <a:ln w="25400" cap="flat" cmpd="sng">
            <a:solidFill>
              <a:srgbClr val="14A091">
                <a:alpha val="8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4635500" y="1841500"/>
            <a:ext cx="292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14A091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r>
              <a:rPr lang="en-US" sz="1800" b="1" i="0" u="none" strike="noStrike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N-gram统计模型 (Baseline 2.0)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635500" y="2667000"/>
            <a:ext cx="2921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💡 方法：</a:t>
            </a: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基于大规模幽默语料训练的N-gram模型进行生成。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200"/>
              </a:spcBef>
            </a:pPr>
            <a:r>
              <a:rPr lang="en-US" sz="1300" b="1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🎯 定位：</a:t>
            </a: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代表经典的统计机器学习方法，是课程核心知识点的实践。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8128000" y="1651000"/>
            <a:ext cx="3302000" cy="2921000"/>
          </a:xfrm>
          <a:prstGeom prst="roundRect">
            <a:avLst>
              <a:gd name="adj" fmla="val 5217"/>
            </a:avLst>
          </a:prstGeom>
          <a:gradFill rotWithShape="1">
            <a:gsLst>
              <a:gs pos="0">
                <a:srgbClr val="14A091">
                  <a:alpha val="100000"/>
                </a:srgbClr>
              </a:gs>
              <a:gs pos="100000">
                <a:srgbClr val="2F2F2F">
                  <a:alpha val="100000"/>
                </a:srgbClr>
              </a:gs>
            </a:gsLst>
            <a:lin ang="2700000"/>
          </a:gra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8318500" y="1841500"/>
            <a:ext cx="292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DeepSeek大模型 (Advanced)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318500" y="2667000"/>
            <a:ext cx="2921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💡 方法：</a:t>
            </a:r>
            <a:r>
              <a:rPr lang="en-US" sz="1300" b="0" i="0" u="none" strike="noStrike">
                <a:solidFill>
                  <a:srgbClr val="EBEBEB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基于先进大模型，通过精心设计的Prompt工程实现零样本生成。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200"/>
              </a:spcBef>
            </a:pPr>
            <a:r>
              <a:rPr lang="en-US" sz="13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🎯 定位：</a:t>
            </a:r>
            <a:r>
              <a:rPr lang="en-US" sz="1300" b="0" i="0" u="none" strike="noStrike">
                <a:solidFill>
                  <a:srgbClr val="EBEBEB"/>
                </a:solidFill>
                <a:latin typeface="Noto Sans SC"/>
                <a:ea typeface="Noto Sans SC"/>
                <a:cs typeface="Noto Sans SC"/>
                <a:sym typeface="Noto Sans SC"/>
              </a:rPr>
              <a:t>代表当前最前沿的技术路线，探索大模型在该领域的极限能力。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62000" y="4953000"/>
            <a:ext cx="10668000" cy="1397000"/>
          </a:xfrm>
          <a:prstGeom prst="roundRect">
            <a:avLst>
              <a:gd name="adj" fmla="val 10909"/>
            </a:avLst>
          </a:prstGeom>
          <a:solidFill>
            <a:srgbClr val="2F2F2F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5270500"/>
            <a:ext cx="635000" cy="635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905000" y="5207000"/>
            <a:ext cx="9144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40E0D0"/>
                </a:solidFill>
                <a:latin typeface="Noto Sans SC"/>
                <a:ea typeface="Noto Sans SC"/>
                <a:cs typeface="Noto Sans SC"/>
                <a:sym typeface="Noto Sans SC"/>
              </a:rPr>
              <a:t>🔄 技术闭环体系：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方案设计 → 批量内容生成 → 大模型多维度自动评估 → 结果对比分析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A3E04E-3F81-1970-7568-B2DFAF388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741060BC-09B0-E5E0-1977-A02DDECA65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8327CEC2-5057-E3A9-443D-8B63C5B8A81B}"/>
              </a:ext>
            </a:extLst>
          </p:cNvPr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核心技术实现与代码逻辑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031D4B76-1808-3DB3-E4B1-672E4EBBDCD6}"/>
              </a:ext>
            </a:extLst>
          </p:cNvPr>
          <p:cNvSpPr/>
          <p:nvPr/>
        </p:nvSpPr>
        <p:spPr>
          <a:xfrm>
            <a:off x="200025" y="1247775"/>
            <a:ext cx="3302000" cy="2667000"/>
          </a:xfrm>
          <a:prstGeom prst="roundRect">
            <a:avLst>
              <a:gd name="adj" fmla="val 4761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7E9301D6-5F08-5526-CCF3-D646D8F3A536}"/>
              </a:ext>
            </a:extLst>
          </p:cNvPr>
          <p:cNvSpPr/>
          <p:nvPr/>
        </p:nvSpPr>
        <p:spPr>
          <a:xfrm>
            <a:off x="200025" y="1247775"/>
            <a:ext cx="3302000" cy="76200"/>
          </a:xfrm>
          <a:prstGeom prst="roundRect">
            <a:avLst>
              <a:gd name="adj" fmla="val 0"/>
            </a:avLst>
          </a:prstGeom>
          <a:solidFill>
            <a:srgbClr val="40E0D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id="{E9037C12-FF3B-F05B-501A-B472EE219045}"/>
              </a:ext>
            </a:extLst>
          </p:cNvPr>
          <p:cNvSpPr/>
          <p:nvPr/>
        </p:nvSpPr>
        <p:spPr>
          <a:xfrm>
            <a:off x="390525" y="1565275"/>
            <a:ext cx="292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01. 规则模板基线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Baseline 1.0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AutoShape 7">
            <a:extLst>
              <a:ext uri="{FF2B5EF4-FFF2-40B4-BE49-F238E27FC236}">
                <a16:creationId xmlns:a16="http://schemas.microsoft.com/office/drawing/2014/main" id="{C96FE15B-7BED-6371-38F1-29EA3A7F86EC}"/>
              </a:ext>
            </a:extLst>
          </p:cNvPr>
          <p:cNvSpPr/>
          <p:nvPr/>
        </p:nvSpPr>
        <p:spPr>
          <a:xfrm>
            <a:off x="390525" y="2263775"/>
            <a:ext cx="2921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>
                <a:ln>
                  <a:noFill/>
                </a:ln>
                <a:solidFill>
                  <a:srgbClr val="40E0D0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💡 核心逻辑：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针对不同任务构建模板库，通过关键词替换和内容填充，快速实现基础的内容生成能力。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AutoShape 8">
            <a:extLst>
              <a:ext uri="{FF2B5EF4-FFF2-40B4-BE49-F238E27FC236}">
                <a16:creationId xmlns:a16="http://schemas.microsoft.com/office/drawing/2014/main" id="{A8867EBC-F402-929A-DA1B-BB75F91D4EE6}"/>
              </a:ext>
            </a:extLst>
          </p:cNvPr>
          <p:cNvSpPr/>
          <p:nvPr/>
        </p:nvSpPr>
        <p:spPr>
          <a:xfrm>
            <a:off x="390525" y="3279775"/>
            <a:ext cx="2921000" cy="508000"/>
          </a:xfrm>
          <a:prstGeom prst="roundRect">
            <a:avLst>
              <a:gd name="adj" fmla="val 12500"/>
            </a:avLst>
          </a:prstGeom>
          <a:solidFill>
            <a:srgbClr val="40E0D0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9EF5EBC6-C531-85D1-5D77-5F7F6CFBA8E0}"/>
              </a:ext>
            </a:extLst>
          </p:cNvPr>
          <p:cNvSpPr/>
          <p:nvPr/>
        </p:nvSpPr>
        <p:spPr>
          <a:xfrm>
            <a:off x="454025" y="3381375"/>
            <a:ext cx="27940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1F2937"/>
                </a:solidFill>
                <a:effectLst/>
                <a:uLnTx/>
                <a:uFillTx/>
                <a:latin typeface="Roboto Mono"/>
                <a:ea typeface="Roboto Mono"/>
                <a:cs typeface="Roboto Mono"/>
                <a:sym typeface="Roboto Mono"/>
              </a:rPr>
              <a:t>任务判断 → 模板抽样 → 关键词填充 → 输出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9E5A4A3C-F053-A782-B136-227B3AF3BB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1567" y="1247775"/>
            <a:ext cx="6759526" cy="2181225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1F932D90-27CF-1CF9-9E6F-8F9607165EF9}"/>
              </a:ext>
            </a:extLst>
          </p:cNvPr>
          <p:cNvSpPr txBox="1"/>
          <p:nvPr/>
        </p:nvSpPr>
        <p:spPr>
          <a:xfrm>
            <a:off x="454025" y="4200525"/>
            <a:ext cx="114522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今年</a:t>
            </a:r>
            <a:r>
              <a:rPr lang="en-US" altLang="zh-CN" dirty="0"/>
              <a:t>2</a:t>
            </a:r>
            <a:r>
              <a:rPr lang="zh-CN" altLang="en-US" dirty="0"/>
              <a:t>月“林允与沈腾恋情”话题登上热搜，双方工作室声明辟谣。	看到</a:t>
            </a:r>
            <a:r>
              <a:rPr lang="en-US" altLang="zh-CN" dirty="0"/>
              <a:t>【</a:t>
            </a:r>
            <a:r>
              <a:rPr lang="zh-CN" altLang="en-US" dirty="0"/>
              <a:t>今年</a:t>
            </a:r>
            <a:r>
              <a:rPr lang="en-US" altLang="zh-CN" dirty="0"/>
              <a:t>2</a:t>
            </a:r>
            <a:r>
              <a:rPr lang="zh-CN" altLang="en-US" dirty="0"/>
              <a:t>月“林允与沈腾恋情”话题登上热搜，双方工作室声明辟谣。</a:t>
            </a:r>
            <a:r>
              <a:rPr lang="en-US" altLang="zh-CN" dirty="0"/>
              <a:t>】</a:t>
            </a:r>
            <a:r>
              <a:rPr lang="zh-CN" altLang="en-US" dirty="0"/>
              <a:t>这则消息，我只能说高手过招，招招都在意料之外。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洗涤 笔记本电脑	</a:t>
            </a:r>
            <a:r>
              <a:rPr lang="en-US" altLang="zh-CN" dirty="0"/>
              <a:t>-	</a:t>
            </a:r>
            <a:r>
              <a:rPr lang="zh-CN" altLang="en-US" dirty="0"/>
              <a:t>朋友让我用洗涤去打理笔记本电脑，我做完之后他直接和我绝交了。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喷洒	南瓜	</a:t>
            </a:r>
            <a:r>
              <a:rPr lang="en-US" altLang="zh-CN" dirty="0"/>
              <a:t>-	</a:t>
            </a:r>
            <a:r>
              <a:rPr lang="zh-CN" altLang="en-US" dirty="0"/>
              <a:t>千万不要用喷洒去碰南瓜，不然你会收获一个这辈子都忘不掉的名场面。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4469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8C8A17-3224-BDFC-EBB1-5AF90F934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1038FCA4-BBD1-B102-B460-B0D4C6B89C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660565CB-052E-ECF5-EEB9-E37922F368EA}"/>
              </a:ext>
            </a:extLst>
          </p:cNvPr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核心技术实现与代码逻辑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AutoShape 10">
            <a:extLst>
              <a:ext uri="{FF2B5EF4-FFF2-40B4-BE49-F238E27FC236}">
                <a16:creationId xmlns:a16="http://schemas.microsoft.com/office/drawing/2014/main" id="{FC69EC5F-612F-A3C4-F65B-93491ABFE629}"/>
              </a:ext>
            </a:extLst>
          </p:cNvPr>
          <p:cNvSpPr/>
          <p:nvPr/>
        </p:nvSpPr>
        <p:spPr>
          <a:xfrm>
            <a:off x="454025" y="1333500"/>
            <a:ext cx="3302000" cy="2667000"/>
          </a:xfrm>
          <a:prstGeom prst="roundRect">
            <a:avLst>
              <a:gd name="adj" fmla="val 4761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" name="AutoShape 11">
            <a:extLst>
              <a:ext uri="{FF2B5EF4-FFF2-40B4-BE49-F238E27FC236}">
                <a16:creationId xmlns:a16="http://schemas.microsoft.com/office/drawing/2014/main" id="{FDE101DC-0ED7-F217-3131-C3AC3F1171B7}"/>
              </a:ext>
            </a:extLst>
          </p:cNvPr>
          <p:cNvSpPr/>
          <p:nvPr/>
        </p:nvSpPr>
        <p:spPr>
          <a:xfrm>
            <a:off x="454025" y="1333500"/>
            <a:ext cx="3302000" cy="76200"/>
          </a:xfrm>
          <a:prstGeom prst="roundRect">
            <a:avLst>
              <a:gd name="adj" fmla="val 0"/>
            </a:avLst>
          </a:prstGeom>
          <a:solidFill>
            <a:srgbClr val="40E0D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" name="AutoShape 12">
            <a:extLst>
              <a:ext uri="{FF2B5EF4-FFF2-40B4-BE49-F238E27FC236}">
                <a16:creationId xmlns:a16="http://schemas.microsoft.com/office/drawing/2014/main" id="{67601AFE-5AE3-5C87-4D14-CB6EDECB211F}"/>
              </a:ext>
            </a:extLst>
          </p:cNvPr>
          <p:cNvSpPr/>
          <p:nvPr/>
        </p:nvSpPr>
        <p:spPr>
          <a:xfrm>
            <a:off x="644525" y="1651000"/>
            <a:ext cx="292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02. N-gram 统计模型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Baseline 2.0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" name="AutoShape 13">
            <a:extLst>
              <a:ext uri="{FF2B5EF4-FFF2-40B4-BE49-F238E27FC236}">
                <a16:creationId xmlns:a16="http://schemas.microsoft.com/office/drawing/2014/main" id="{0690D307-9952-311B-DC4D-C1C09C670329}"/>
              </a:ext>
            </a:extLst>
          </p:cNvPr>
          <p:cNvSpPr/>
          <p:nvPr/>
        </p:nvSpPr>
        <p:spPr>
          <a:xfrm>
            <a:off x="644525" y="2349500"/>
            <a:ext cx="2921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>
                <a:ln>
                  <a:noFill/>
                </a:ln>
                <a:solidFill>
                  <a:srgbClr val="40E0D0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💡 核心逻辑：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基于大规模幽默语料训练2-gram模型，引入拉普拉斯平滑解决数据稀疏，并使用Top-k采样平衡多样性与相关性。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" name="AutoShape 14">
            <a:extLst>
              <a:ext uri="{FF2B5EF4-FFF2-40B4-BE49-F238E27FC236}">
                <a16:creationId xmlns:a16="http://schemas.microsoft.com/office/drawing/2014/main" id="{7A3C4223-8558-B519-86DA-C6ADF378C637}"/>
              </a:ext>
            </a:extLst>
          </p:cNvPr>
          <p:cNvSpPr/>
          <p:nvPr/>
        </p:nvSpPr>
        <p:spPr>
          <a:xfrm>
            <a:off x="644525" y="3365500"/>
            <a:ext cx="2921000" cy="508000"/>
          </a:xfrm>
          <a:prstGeom prst="roundRect">
            <a:avLst>
              <a:gd name="adj" fmla="val 12500"/>
            </a:avLst>
          </a:prstGeom>
          <a:solidFill>
            <a:srgbClr val="40E0D0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" name="AutoShape 15">
            <a:extLst>
              <a:ext uri="{FF2B5EF4-FFF2-40B4-BE49-F238E27FC236}">
                <a16:creationId xmlns:a16="http://schemas.microsoft.com/office/drawing/2014/main" id="{F5E3BB5B-F669-1DE3-5594-76D5C1095C98}"/>
              </a:ext>
            </a:extLst>
          </p:cNvPr>
          <p:cNvSpPr/>
          <p:nvPr/>
        </p:nvSpPr>
        <p:spPr>
          <a:xfrm>
            <a:off x="708025" y="3467100"/>
            <a:ext cx="27940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1F2937"/>
                </a:solidFill>
                <a:effectLst/>
                <a:uLnTx/>
                <a:uFillTx/>
                <a:latin typeface="Roboto Mono"/>
                <a:ea typeface="Roboto Mono"/>
                <a:cs typeface="Roboto Mono"/>
                <a:sym typeface="Roboto Mono"/>
              </a:rPr>
              <a:t>中文分词 → 词频统计 → 概率计算 → 序列生成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ECFBFC9B-83A4-BDFD-EA42-6010BA9177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6751" y="1270531"/>
            <a:ext cx="6077798" cy="120031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D168364E-524B-F62F-62D2-B40BDAF007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8570" y="2598380"/>
            <a:ext cx="5115381" cy="1737440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126BCE6B-F4CE-5A8E-A7BE-733BBC645E2F}"/>
              </a:ext>
            </a:extLst>
          </p:cNvPr>
          <p:cNvSpPr txBox="1"/>
          <p:nvPr/>
        </p:nvSpPr>
        <p:spPr>
          <a:xfrm>
            <a:off x="571500" y="4457700"/>
            <a:ext cx="109728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惊心动魄！辅警徒手攀墙托举悬空男童	惊心动魄这事儿，真的太有意思了。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切割	椅子	</a:t>
            </a:r>
            <a:r>
              <a:rPr lang="en-US" altLang="zh-CN" dirty="0"/>
              <a:t>-	</a:t>
            </a:r>
            <a:r>
              <a:rPr lang="zh-CN" altLang="en-US" dirty="0"/>
              <a:t>切割和椅子，朋友笑了半小时都傻了。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喷洒	冰箱	</a:t>
            </a:r>
            <a:r>
              <a:rPr lang="en-US" altLang="zh-CN" dirty="0"/>
              <a:t>-	</a:t>
            </a:r>
            <a:r>
              <a:rPr lang="zh-CN" altLang="en-US" dirty="0"/>
              <a:t>喷洒和冰箱，结果场面一度失控。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02219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51BBB9-AF22-FB66-5B28-BD0BA1B03D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5A0FB90F-BD22-FCA3-7820-3395F95277A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C6C296A1-7CDE-3C45-1EA5-530C2E47A516}"/>
              </a:ext>
            </a:extLst>
          </p:cNvPr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核心技术实现与代码逻辑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" name="AutoShape 16">
            <a:extLst>
              <a:ext uri="{FF2B5EF4-FFF2-40B4-BE49-F238E27FC236}">
                <a16:creationId xmlns:a16="http://schemas.microsoft.com/office/drawing/2014/main" id="{696C565F-333B-71B1-5258-B8D13B06C0B7}"/>
              </a:ext>
            </a:extLst>
          </p:cNvPr>
          <p:cNvSpPr/>
          <p:nvPr/>
        </p:nvSpPr>
        <p:spPr>
          <a:xfrm>
            <a:off x="298450" y="1238250"/>
            <a:ext cx="3302000" cy="2667000"/>
          </a:xfrm>
          <a:prstGeom prst="roundRect">
            <a:avLst>
              <a:gd name="adj" fmla="val 4761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" name="AutoShape 17">
            <a:extLst>
              <a:ext uri="{FF2B5EF4-FFF2-40B4-BE49-F238E27FC236}">
                <a16:creationId xmlns:a16="http://schemas.microsoft.com/office/drawing/2014/main" id="{90FEF35E-92A9-61E3-9B17-1D049B545F00}"/>
              </a:ext>
            </a:extLst>
          </p:cNvPr>
          <p:cNvSpPr/>
          <p:nvPr/>
        </p:nvSpPr>
        <p:spPr>
          <a:xfrm>
            <a:off x="298450" y="1238250"/>
            <a:ext cx="3302000" cy="76200"/>
          </a:xfrm>
          <a:prstGeom prst="roundRect">
            <a:avLst>
              <a:gd name="adj" fmla="val 0"/>
            </a:avLst>
          </a:prstGeom>
          <a:solidFill>
            <a:srgbClr val="40E0D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" name="AutoShape 18">
            <a:extLst>
              <a:ext uri="{FF2B5EF4-FFF2-40B4-BE49-F238E27FC236}">
                <a16:creationId xmlns:a16="http://schemas.microsoft.com/office/drawing/2014/main" id="{1744EB0B-0083-36ED-6073-1B31085530D1}"/>
              </a:ext>
            </a:extLst>
          </p:cNvPr>
          <p:cNvSpPr/>
          <p:nvPr/>
        </p:nvSpPr>
        <p:spPr>
          <a:xfrm>
            <a:off x="488950" y="1555750"/>
            <a:ext cx="292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03. DeepSeek 大模型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Advanced Model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" name="AutoShape 19">
            <a:extLst>
              <a:ext uri="{FF2B5EF4-FFF2-40B4-BE49-F238E27FC236}">
                <a16:creationId xmlns:a16="http://schemas.microsoft.com/office/drawing/2014/main" id="{3E36E023-7DAE-2CAF-F601-DED9CC2503C0}"/>
              </a:ext>
            </a:extLst>
          </p:cNvPr>
          <p:cNvSpPr/>
          <p:nvPr/>
        </p:nvSpPr>
        <p:spPr>
          <a:xfrm>
            <a:off x="488950" y="2254250"/>
            <a:ext cx="2921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>
                <a:ln>
                  <a:noFill/>
                </a:ln>
                <a:solidFill>
                  <a:srgbClr val="40E0D0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💡 核心逻辑：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通过Prompt工程精确约束任务规则、输出格式与幽默风格，封装API并处理重试逻辑，实现高质量的批量生成。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" name="AutoShape 20">
            <a:extLst>
              <a:ext uri="{FF2B5EF4-FFF2-40B4-BE49-F238E27FC236}">
                <a16:creationId xmlns:a16="http://schemas.microsoft.com/office/drawing/2014/main" id="{D252D03F-3D1C-8EB7-9798-4373C6AE8E36}"/>
              </a:ext>
            </a:extLst>
          </p:cNvPr>
          <p:cNvSpPr/>
          <p:nvPr/>
        </p:nvSpPr>
        <p:spPr>
          <a:xfrm>
            <a:off x="488950" y="3270250"/>
            <a:ext cx="2921000" cy="508000"/>
          </a:xfrm>
          <a:prstGeom prst="roundRect">
            <a:avLst>
              <a:gd name="adj" fmla="val 12500"/>
            </a:avLst>
          </a:prstGeom>
          <a:solidFill>
            <a:srgbClr val="40E0D0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" name="AutoShape 21">
            <a:extLst>
              <a:ext uri="{FF2B5EF4-FFF2-40B4-BE49-F238E27FC236}">
                <a16:creationId xmlns:a16="http://schemas.microsoft.com/office/drawing/2014/main" id="{A772EB06-6898-A049-572A-AD7D33FEE246}"/>
              </a:ext>
            </a:extLst>
          </p:cNvPr>
          <p:cNvSpPr/>
          <p:nvPr/>
        </p:nvSpPr>
        <p:spPr>
          <a:xfrm>
            <a:off x="552450" y="3371850"/>
            <a:ext cx="27940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1F2937"/>
                </a:solidFill>
                <a:effectLst/>
                <a:uLnTx/>
                <a:uFillTx/>
                <a:latin typeface="Roboto Mono"/>
                <a:ea typeface="Roboto Mono"/>
                <a:cs typeface="Roboto Mono"/>
                <a:sym typeface="Roboto Mono"/>
              </a:rPr>
              <a:t>Prompt工程 → API封装 → 批量生成 → 后处理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AF4250D3-880F-1AF6-E764-AE39AA4ADF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3150" y="1143000"/>
            <a:ext cx="5441950" cy="3333194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FDE3A6AA-C61D-7F27-9863-FEDDA02D67F2}"/>
              </a:ext>
            </a:extLst>
          </p:cNvPr>
          <p:cNvSpPr txBox="1"/>
          <p:nvPr/>
        </p:nvSpPr>
        <p:spPr>
          <a:xfrm>
            <a:off x="488950" y="4572000"/>
            <a:ext cx="111887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59</a:t>
            </a:r>
            <a:r>
              <a:rPr lang="zh-CN" altLang="en-US" dirty="0"/>
              <a:t>天、两个参数，江门中微子实验首个物理成果意味着什么？	</a:t>
            </a:r>
            <a:r>
              <a:rPr lang="en-US" altLang="zh-CN" dirty="0"/>
              <a:t>59</a:t>
            </a:r>
            <a:r>
              <a:rPr lang="zh-CN" altLang="en-US" dirty="0"/>
              <a:t>天调俩参数，中微子都笑了。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坦言抖音「禁不了」　教育部</a:t>
            </a:r>
            <a:r>
              <a:rPr lang="en-US" altLang="zh-CN" dirty="0"/>
              <a:t>:</a:t>
            </a:r>
            <a:r>
              <a:rPr lang="zh-CN" altLang="en-US" dirty="0"/>
              <a:t>加強青少年教育	                                     抖音禁不了，教育部：那就禁了你的脑子。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冲洗	自行车	</a:t>
            </a:r>
            <a:r>
              <a:rPr lang="en-US" altLang="zh-CN" dirty="0"/>
              <a:t>-	</a:t>
            </a:r>
            <a:r>
              <a:rPr lang="zh-CN" altLang="en-US" dirty="0"/>
              <a:t>给自行车冲洗时，它突然说：“别冲了，我晕水！”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洗涤	笔记本电脑	</a:t>
            </a:r>
            <a:r>
              <a:rPr lang="en-US" altLang="zh-CN" dirty="0"/>
              <a:t>-	</a:t>
            </a:r>
            <a:r>
              <a:rPr lang="zh-CN" altLang="en-US" dirty="0"/>
              <a:t>我试图给笔记本电脑做心灵洗涤，结果它蓝屏说“太脏了，拒绝服务”。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锤击	笔记本电脑	</a:t>
            </a:r>
            <a:r>
              <a:rPr lang="en-US" altLang="zh-CN" dirty="0"/>
              <a:t>-	</a:t>
            </a:r>
            <a:r>
              <a:rPr lang="zh-CN" altLang="en-US" dirty="0"/>
              <a:t>新买的笔记本电脑，被我一个锤击修成了折叠屏。</a:t>
            </a:r>
          </a:p>
        </p:txBody>
      </p:sp>
    </p:spTree>
    <p:extLst>
      <p:ext uri="{BB962C8B-B14F-4D97-AF65-F5344CB8AC3E}">
        <p14:creationId xmlns:p14="http://schemas.microsoft.com/office/powerpoint/2010/main" val="4146094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实验设计与评估体系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3302000" cy="76200"/>
          </a:xfrm>
          <a:prstGeom prst="roundRect">
            <a:avLst>
              <a:gd name="adj" fmla="val 0"/>
            </a:avLst>
          </a:prstGeom>
          <a:solidFill>
            <a:srgbClr val="40E0D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0955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49400" y="2057400"/>
            <a:ext cx="228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01 / 实验数据集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048000"/>
            <a:ext cx="2794000" cy="279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spcBef>
                <a:spcPts val="1000"/>
              </a:spcBef>
              <a:defRPr/>
            </a:pPr>
            <a:r>
              <a:rPr lang="en-US" sz="1400" b="1" i="0" u="none" strike="noStrike">
                <a:solidFill>
                  <a:srgbClr val="40E0D0"/>
                </a:solidFill>
                <a:latin typeface="Noto Sans SC"/>
                <a:ea typeface="Noto Sans SC"/>
                <a:cs typeface="Noto Sans SC"/>
                <a:sym typeface="Noto Sans SC"/>
              </a:rPr>
              <a:t>▍ 来源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使用 SemEval-2026 官方评测提供的中文测试集</a:t>
            </a:r>
            <a:r>
              <a:rPr lang="en-US" sz="13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task-a-zh.tsv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，保证数据的权威性与代表性。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600"/>
              </a:spcBef>
            </a:pPr>
            <a:r>
              <a:rPr lang="en-US" sz="1400" b="1" i="0" u="none" strike="noStrike">
                <a:solidFill>
                  <a:srgbClr val="40E0D0"/>
                </a:solidFill>
                <a:latin typeface="Noto Sans SC"/>
                <a:ea typeface="Noto Sans SC"/>
                <a:cs typeface="Noto Sans SC"/>
                <a:sym typeface="Noto Sans SC"/>
              </a:rPr>
              <a:t>▍ 构成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总计包含</a:t>
            </a:r>
            <a:r>
              <a:rPr lang="en-US" sz="13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300 条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高质量测试样本，按</a:t>
            </a:r>
            <a:r>
              <a:rPr lang="en-US" sz="13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1:1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严格划分为“词汇任务”和“新闻任务”两大类别，覆盖不同场景。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4445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4445000" y="1651000"/>
            <a:ext cx="3302000" cy="76200"/>
          </a:xfrm>
          <a:prstGeom prst="roundRect">
            <a:avLst>
              <a:gd name="adj" fmla="val 0"/>
            </a:avLst>
          </a:prstGeom>
          <a:solidFill>
            <a:srgbClr val="40E0D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99000" y="20955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232400" y="2057400"/>
            <a:ext cx="228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02 / 自动化评估方案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99000" y="3048000"/>
            <a:ext cx="2794000" cy="279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spcBef>
                <a:spcPts val="1000"/>
              </a:spcBef>
              <a:defRPr/>
            </a:pPr>
            <a:r>
              <a:rPr lang="en-US" sz="1400" b="1" i="0" u="none" strike="noStrike">
                <a:solidFill>
                  <a:srgbClr val="40E0D0"/>
                </a:solidFill>
                <a:latin typeface="Noto Sans SC"/>
                <a:ea typeface="Noto Sans SC"/>
                <a:cs typeface="Noto Sans SC"/>
                <a:sym typeface="Noto Sans SC"/>
              </a:rPr>
              <a:t>▍ 核心思想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引入</a:t>
            </a:r>
            <a:r>
              <a:rPr lang="en-US" sz="13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DeepSeek-V4-Pro 大模型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作为“智能评估员”，替代传统人工，构建多维度、标准化、可量化的自动评估体系。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600"/>
              </a:spcBef>
            </a:pPr>
            <a:r>
              <a:rPr lang="en-US" sz="1400" b="1" i="0" u="none" strike="noStrike">
                <a:solidFill>
                  <a:srgbClr val="40E0D0"/>
                </a:solidFill>
                <a:latin typeface="Noto Sans SC"/>
                <a:ea typeface="Noto Sans SC"/>
                <a:cs typeface="Noto Sans SC"/>
                <a:sym typeface="Noto Sans SC"/>
              </a:rPr>
              <a:t>▍ 评估流程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将模型生成结果与原始输入一同送入定制化的 Prompt，由大模型对预设维度进行0-10分打分，最后按权重计算综合得分。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8128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r>
              <a:rPr lang="en-US" altLang="zh-CN" dirty="0"/>
              <a:t>1.</a:t>
            </a:r>
            <a:r>
              <a:rPr lang="zh-CN" altLang="en-US" dirty="0"/>
              <a:t>任务约束满足度（</a:t>
            </a:r>
            <a:r>
              <a:rPr lang="en-US" altLang="zh-CN" dirty="0"/>
              <a:t>30%</a:t>
            </a:r>
            <a:r>
              <a:rPr lang="zh-CN" altLang="en-US" dirty="0"/>
              <a:t>）</a:t>
            </a:r>
            <a:endParaRPr lang="en-US" altLang="zh-CN" dirty="0"/>
          </a:p>
          <a:p>
            <a:pPr algn="ctr">
              <a:defRPr/>
            </a:pPr>
            <a:r>
              <a:rPr lang="en-US" altLang="zh-CN" dirty="0"/>
              <a:t>2. </a:t>
            </a:r>
            <a:r>
              <a:rPr lang="zh-CN" altLang="en-US" dirty="0"/>
              <a:t>幽默度（</a:t>
            </a:r>
            <a:r>
              <a:rPr lang="en-US" altLang="zh-CN" dirty="0"/>
              <a:t>30%</a:t>
            </a:r>
            <a:r>
              <a:rPr lang="zh-CN" altLang="en-US" dirty="0"/>
              <a:t>）</a:t>
            </a:r>
            <a:endParaRPr lang="en-US" altLang="zh-CN" dirty="0"/>
          </a:p>
          <a:p>
            <a:pPr algn="ctr">
              <a:defRPr/>
            </a:pPr>
            <a:r>
              <a:rPr lang="en-US" altLang="zh-CN" dirty="0"/>
              <a:t>3. </a:t>
            </a:r>
            <a:r>
              <a:rPr lang="zh-CN" altLang="en-US" dirty="0"/>
              <a:t>语义通顺度（</a:t>
            </a:r>
            <a:r>
              <a:rPr lang="en-US" altLang="zh-CN" dirty="0"/>
              <a:t>20%</a:t>
            </a:r>
            <a:r>
              <a:rPr lang="zh-CN" altLang="en-US" dirty="0"/>
              <a:t>）</a:t>
            </a:r>
            <a:endParaRPr lang="en-US" altLang="zh-CN" dirty="0"/>
          </a:p>
          <a:p>
            <a:pPr algn="ctr">
              <a:defRPr/>
            </a:pPr>
            <a:r>
              <a:rPr lang="en-US" altLang="zh-CN" dirty="0"/>
              <a:t>4. </a:t>
            </a:r>
            <a:r>
              <a:rPr lang="zh-CN" altLang="en-US" dirty="0"/>
              <a:t>生成多样性（</a:t>
            </a:r>
            <a:r>
              <a:rPr lang="en-US" altLang="zh-CN" dirty="0"/>
              <a:t>10%</a:t>
            </a:r>
            <a:r>
              <a:rPr lang="zh-CN" altLang="en-US" dirty="0"/>
              <a:t>）</a:t>
            </a:r>
            <a:endParaRPr lang="en-US" altLang="zh-CN" dirty="0"/>
          </a:p>
          <a:p>
            <a:pPr algn="ctr">
              <a:defRPr/>
            </a:pPr>
            <a:r>
              <a:rPr lang="en-US" altLang="zh-CN" dirty="0"/>
              <a:t>5. </a:t>
            </a:r>
            <a:r>
              <a:rPr lang="zh-CN" altLang="en-US" dirty="0"/>
              <a:t>语言自然度（</a:t>
            </a:r>
            <a:r>
              <a:rPr lang="en-US" altLang="zh-CN" dirty="0"/>
              <a:t>10%</a:t>
            </a:r>
            <a:r>
              <a:rPr lang="zh-CN" altLang="en-US" dirty="0"/>
              <a:t>）</a:t>
            </a:r>
            <a:endParaRPr dirty="0"/>
          </a:p>
        </p:txBody>
      </p:sp>
      <p:sp>
        <p:nvSpPr>
          <p:cNvPr id="15" name="AutoShape 15"/>
          <p:cNvSpPr/>
          <p:nvPr/>
        </p:nvSpPr>
        <p:spPr>
          <a:xfrm>
            <a:off x="8128000" y="1651000"/>
            <a:ext cx="3302000" cy="76200"/>
          </a:xfrm>
          <a:prstGeom prst="roundRect">
            <a:avLst>
              <a:gd name="adj" fmla="val 0"/>
            </a:avLst>
          </a:prstGeom>
          <a:solidFill>
            <a:srgbClr val="40E0D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82000" y="20955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915400" y="2057400"/>
            <a:ext cx="228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03 / 评估维度与权重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2F2F2F"/>
                </a:solidFill>
                <a:latin typeface="Noto Sans SC"/>
                <a:ea typeface="Noto Sans SC"/>
                <a:cs typeface="Noto Sans SC"/>
                <a:sym typeface="Noto Sans SC"/>
              </a:rPr>
              <a:t>实验结果与对比分析</a:t>
            </a:r>
            <a:endParaRPr lang="en-US" sz="1100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A56907BE-A586-AC97-6462-79BDB0BADA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1214326"/>
            <a:ext cx="10439400" cy="1695895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7DD14FFD-0499-E21C-81C1-87ABF38FD0A6}"/>
              </a:ext>
            </a:extLst>
          </p:cNvPr>
          <p:cNvSpPr txBox="1"/>
          <p:nvPr/>
        </p:nvSpPr>
        <p:spPr>
          <a:xfrm>
            <a:off x="762000" y="3257550"/>
            <a:ext cx="10439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59</a:t>
            </a:r>
            <a:r>
              <a:rPr lang="zh-CN" altLang="en-US" dirty="0"/>
              <a:t>天、两个参数，江门中微子实验首个物理成果意味着什么？	</a:t>
            </a:r>
            <a:r>
              <a:rPr lang="en-US" altLang="zh-CN" dirty="0"/>
              <a:t>59</a:t>
            </a:r>
            <a:r>
              <a:rPr lang="zh-CN" altLang="en-US" dirty="0"/>
              <a:t>天调俩参数，中微子都笑了。	</a:t>
            </a:r>
            <a:r>
              <a:rPr lang="en-US" altLang="zh-CN" dirty="0"/>
              <a:t>5	5	5	4	5	</a:t>
            </a:r>
            <a:r>
              <a:rPr lang="zh-CN" altLang="en-US" dirty="0"/>
              <a:t>精准吐槽科研效率，幽默自然贴题。	</a:t>
            </a:r>
            <a:r>
              <a:rPr lang="en-US" altLang="zh-CN" dirty="0"/>
              <a:t>4.9</a:t>
            </a:r>
          </a:p>
          <a:p>
            <a:endParaRPr lang="en-US" altLang="zh-CN" dirty="0"/>
          </a:p>
          <a:p>
            <a:r>
              <a:rPr lang="zh-CN" altLang="en-US" dirty="0"/>
              <a:t>大看台｜通讯：</a:t>
            </a:r>
            <a:r>
              <a:rPr lang="en-US" altLang="zh-CN" dirty="0"/>
              <a:t>42.195</a:t>
            </a:r>
            <a:r>
              <a:rPr lang="zh-CN" altLang="en-US" dirty="0"/>
              <a:t>公里，见深港情长	</a:t>
            </a:r>
            <a:r>
              <a:rPr lang="en-US" altLang="zh-CN" dirty="0"/>
              <a:t>42.195</a:t>
            </a:r>
            <a:r>
              <a:rPr lang="zh-CN" altLang="en-US" dirty="0"/>
              <a:t>公里，深港情长？怕不是堵车堵出来的深情。	</a:t>
            </a:r>
            <a:r>
              <a:rPr lang="en-US" altLang="zh-CN" dirty="0"/>
              <a:t>5	5	5	4	5	</a:t>
            </a:r>
            <a:r>
              <a:rPr lang="zh-CN" altLang="en-US" dirty="0"/>
              <a:t>巧妙吐槽堵车，幽默贴合原题。	</a:t>
            </a:r>
            <a:r>
              <a:rPr lang="en-US" altLang="zh-CN" dirty="0"/>
              <a:t>4.9</a:t>
            </a:r>
          </a:p>
          <a:p>
            <a:endParaRPr lang="en-US" altLang="zh-CN" dirty="0"/>
          </a:p>
          <a:p>
            <a:r>
              <a:rPr lang="zh-CN" altLang="en-US" dirty="0"/>
              <a:t>滚动	衬衫	</a:t>
            </a:r>
            <a:r>
              <a:rPr lang="en-US" altLang="zh-CN" dirty="0"/>
              <a:t>-	</a:t>
            </a:r>
            <a:r>
              <a:rPr lang="zh-CN" altLang="en-US" dirty="0"/>
              <a:t>我让洗衣机滚动洗衬衫，结果它把我的工资条也甩干了。	</a:t>
            </a:r>
            <a:r>
              <a:rPr lang="en-US" altLang="zh-CN" dirty="0"/>
              <a:t>5	5	5	5	5	</a:t>
            </a:r>
            <a:r>
              <a:rPr lang="zh-CN" altLang="en-US" dirty="0"/>
              <a:t>巧妙双关，生活化幽默自然流畅。	</a:t>
            </a:r>
            <a:r>
              <a:rPr lang="en-US" altLang="zh-CN" dirty="0"/>
              <a:t>5.0</a:t>
            </a:r>
          </a:p>
          <a:p>
            <a:endParaRPr lang="en-US" altLang="zh-CN" dirty="0"/>
          </a:p>
          <a:p>
            <a:r>
              <a:rPr lang="zh-CN" altLang="en-US" dirty="0"/>
              <a:t>今年</a:t>
            </a:r>
            <a:r>
              <a:rPr lang="en-US" altLang="zh-CN" dirty="0"/>
              <a:t>2</a:t>
            </a:r>
            <a:r>
              <a:rPr lang="zh-CN" altLang="en-US" dirty="0"/>
              <a:t>月“林允与沈腾恋情”话题登上热搜，双方工作室声明辟谣。	看到</a:t>
            </a:r>
            <a:r>
              <a:rPr lang="en-US" altLang="zh-CN" dirty="0"/>
              <a:t>【</a:t>
            </a:r>
            <a:r>
              <a:rPr lang="zh-CN" altLang="en-US" dirty="0"/>
              <a:t>今年</a:t>
            </a:r>
            <a:r>
              <a:rPr lang="en-US" altLang="zh-CN" dirty="0"/>
              <a:t>2</a:t>
            </a:r>
            <a:r>
              <a:rPr lang="zh-CN" altLang="en-US" dirty="0"/>
              <a:t>月“林允与沈腾恋情”话题登上热搜，双方工作室声明辟谣。</a:t>
            </a:r>
            <a:r>
              <a:rPr lang="en-US" altLang="zh-CN" dirty="0"/>
              <a:t>】</a:t>
            </a:r>
            <a:r>
              <a:rPr lang="zh-CN" altLang="en-US" dirty="0"/>
              <a:t>这则消息，我只能说高手过招，招招都在意料之外。	</a:t>
            </a:r>
            <a:r>
              <a:rPr lang="en-US" altLang="zh-CN" dirty="0"/>
              <a:t>5	4	5	4	5	</a:t>
            </a:r>
            <a:r>
              <a:rPr lang="zh-CN" altLang="en-US" dirty="0"/>
              <a:t>贴合标题，吐槽巧妙，自然流畅。	</a:t>
            </a:r>
            <a:r>
              <a:rPr lang="en-US" altLang="zh-CN" dirty="0"/>
              <a:t>4.6</a:t>
            </a:r>
          </a:p>
          <a:p>
            <a:endParaRPr lang="en-US" altLang="zh-CN" dirty="0"/>
          </a:p>
          <a:p>
            <a:r>
              <a:rPr lang="zh-CN" altLang="en-US" dirty="0"/>
              <a:t>测量	蛋	</a:t>
            </a:r>
            <a:r>
              <a:rPr lang="en-US" altLang="zh-CN" dirty="0"/>
              <a:t>-	</a:t>
            </a:r>
            <a:r>
              <a:rPr lang="zh-CN" altLang="en-US" dirty="0"/>
              <a:t>测量和蛋这事儿，真的太有意思了。	</a:t>
            </a:r>
            <a:r>
              <a:rPr lang="en-US" altLang="zh-CN" dirty="0"/>
              <a:t>5	1	5	5	5	</a:t>
            </a:r>
            <a:r>
              <a:rPr lang="zh-CN" altLang="en-US" dirty="0"/>
              <a:t>满足要求但缺乏幽默，平淡无趣。	</a:t>
            </a:r>
            <a:r>
              <a:rPr lang="en-US" altLang="zh-CN" dirty="0"/>
              <a:t>3.8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1052</Words>
  <Application>Microsoft Office PowerPoint</Application>
  <PresentationFormat>宽屏</PresentationFormat>
  <Paragraphs>118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Noto Sans SC</vt:lpstr>
      <vt:lpstr>Arial</vt:lpstr>
      <vt:lpstr>Roboto Mono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舜 禹</cp:lastModifiedBy>
  <cp:revision>3</cp:revision>
  <dcterms:modified xsi:type="dcterms:W3CDTF">2026-04-27T19:17:58Z</dcterms:modified>
</cp:coreProperties>
</file>